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9" r:id="rId9"/>
    <p:sldId id="264" r:id="rId10"/>
    <p:sldId id="265" r:id="rId11"/>
    <p:sldId id="267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consolata Bold" panose="00000509000000000000" pitchFamily="49" charset="0"/>
      <p:bold r:id="rId18"/>
    </p:embeddedFont>
    <p:embeddedFont>
      <p:font typeface="Franklin Gothic Heavy" panose="020B0903020102020204" pitchFamily="34" charset="0"/>
      <p:regular r:id="rId19"/>
      <p:italic r:id="rId20"/>
    </p:embeddedFont>
    <p:embeddedFont>
      <p:font typeface="Franklin Gothic Medium" panose="020B0603020102020204" pitchFamily="34" charset="0"/>
      <p:regular r:id="rId21"/>
      <p:italic r:id="rId22"/>
    </p:embeddedFont>
    <p:embeddedFont>
      <p:font typeface="Fira Sans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6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18B8"/>
    <a:srgbClr val="C80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97" d="100"/>
          <a:sy n="97" d="100"/>
        </p:scale>
        <p:origin x="339" y="81"/>
      </p:cViewPr>
      <p:guideLst>
        <p:guide pos="4608"/>
        <p:guide orient="horz" pos="2592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9854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u="sng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Core &amp; </a:t>
            </a:r>
            <a:r>
              <a:rPr lang="en-US" sz="4450" b="1" u="sng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Advanced </a:t>
            </a:r>
            <a:r>
              <a:rPr lang="en-US" sz="4450" b="1" u="sng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Java Concepts</a:t>
            </a:r>
            <a:endParaRPr lang="en-US" sz="4450" u="sng" dirty="0">
              <a:latin typeface="Franklin Gothic Medium" panose="020B06030201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Rectangle 2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" y="337358"/>
            <a:ext cx="14474890" cy="75376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3119" y="2625171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Franklin Gothic Heavy" panose="020B0903020102020204" pitchFamily="34" charset="0"/>
                <a:ea typeface="Inconsolata Bold" pitchFamily="34" charset="-122"/>
                <a:cs typeface="Inconsolata Bold" pitchFamily="34" charset="-120"/>
              </a:rPr>
              <a:t>    Thank You!</a:t>
            </a:r>
            <a:endParaRPr lang="en-US" sz="6150" dirty="0">
              <a:latin typeface="Franklin Gothic Heavy" panose="020B09030201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5924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3131574" y="5910773"/>
            <a:ext cx="7315200" cy="126008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08000"/>
              </a:lnSpc>
            </a:pPr>
            <a:r>
              <a:rPr lang="en-US" sz="2400" b="1" dirty="0">
                <a:latin typeface="Franklin Gothic Medium" panose="020B0603020102020204" pitchFamily="34" charset="0"/>
              </a:rPr>
              <a:t>Submitted by:</a:t>
            </a:r>
            <a:endParaRPr lang="en-IN" sz="2400" b="1" dirty="0">
              <a:latin typeface="Franklin Gothic Medium" panose="020B0603020102020204" pitchFamily="34" charset="0"/>
            </a:endParaRPr>
          </a:p>
          <a:p>
            <a:pPr algn="ctr">
              <a:lnSpc>
                <a:spcPct val="108000"/>
              </a:lnSpc>
            </a:pPr>
            <a:r>
              <a:rPr lang="en-IN" sz="2400" dirty="0" err="1" smtClean="0">
                <a:latin typeface="Franklin Gothic Medium" panose="020B0603020102020204" pitchFamily="34" charset="0"/>
                <a:sym typeface="+mn-ea"/>
              </a:rPr>
              <a:t>Vegi</a:t>
            </a:r>
            <a:r>
              <a:rPr lang="en-IN" sz="2400" dirty="0" smtClean="0">
                <a:latin typeface="Franklin Gothic Medium" panose="020B0603020102020204" pitchFamily="34" charset="0"/>
                <a:sym typeface="+mn-ea"/>
              </a:rPr>
              <a:t> </a:t>
            </a:r>
            <a:r>
              <a:rPr lang="en-IN" sz="2400" dirty="0" err="1" smtClean="0">
                <a:latin typeface="Franklin Gothic Medium" panose="020B0603020102020204" pitchFamily="34" charset="0"/>
                <a:sym typeface="+mn-ea"/>
              </a:rPr>
              <a:t>Prabhas</a:t>
            </a:r>
            <a:endParaRPr lang="en-IN" sz="2400" dirty="0">
              <a:latin typeface="Franklin Gothic Medium" panose="020B0603020102020204" pitchFamily="34" charset="0"/>
            </a:endParaRPr>
          </a:p>
          <a:p>
            <a:pPr algn="ctr">
              <a:lnSpc>
                <a:spcPct val="108000"/>
              </a:lnSpc>
            </a:pPr>
            <a:r>
              <a:rPr lang="en-US" sz="2400" dirty="0">
                <a:latin typeface="Franklin Gothic Medium" panose="020B0603020102020204" pitchFamily="34" charset="0"/>
                <a:sym typeface="+mn-ea"/>
              </a:rPr>
              <a:t>(</a:t>
            </a:r>
            <a:r>
              <a:rPr lang="en-US" sz="2400" dirty="0" smtClean="0">
                <a:latin typeface="Franklin Gothic Medium" panose="020B0603020102020204" pitchFamily="34" charset="0"/>
                <a:sym typeface="+mn-ea"/>
              </a:rPr>
              <a:t>23H45A4507)</a:t>
            </a:r>
            <a:endParaRPr lang="en-IN" sz="2400" b="1" dirty="0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2831109" y="213012"/>
            <a:ext cx="8491624" cy="414754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>
              <a:lnSpc>
                <a:spcPct val="108000"/>
              </a:lnSpc>
            </a:pPr>
            <a:r>
              <a:rPr lang="en-US" sz="2000" dirty="0">
                <a:solidFill>
                  <a:srgbClr val="FFFF00"/>
                </a:solidFill>
                <a:effectLst/>
                <a:latin typeface="Franklin Gothic Medium" panose="020B0603020102020204" pitchFamily="34" charset="0"/>
              </a:rPr>
              <a:t>An internship report submitted in partial fulfillment of the requirements for the award of degree of</a:t>
            </a:r>
            <a:endParaRPr lang="en-IN" sz="2000" dirty="0">
              <a:solidFill>
                <a:srgbClr val="FFFF00"/>
              </a:solidFill>
              <a:effectLst/>
              <a:latin typeface="Franklin Gothic Medium" panose="020B0603020102020204" pitchFamily="34" charset="0"/>
            </a:endParaRPr>
          </a:p>
          <a:p>
            <a:pPr algn="ctr" rtl="0">
              <a:lnSpc>
                <a:spcPct val="108000"/>
              </a:lnSpc>
            </a:pPr>
            <a:r>
              <a:rPr lang="en-US" sz="20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Franklin Gothic Medium" panose="020B0603020102020204" pitchFamily="34" charset="0"/>
              </a:rPr>
              <a:t>BACHELOR OF TECHNOLOGY</a:t>
            </a:r>
            <a:endParaRPr lang="en-IN" sz="2000" dirty="0">
              <a:solidFill>
                <a:schemeClr val="accent5">
                  <a:lumMod val="60000"/>
                  <a:lumOff val="40000"/>
                </a:schemeClr>
              </a:solidFill>
              <a:effectLst/>
              <a:latin typeface="Franklin Gothic Medium" panose="020B0603020102020204" pitchFamily="34" charset="0"/>
            </a:endParaRPr>
          </a:p>
          <a:p>
            <a:pPr algn="ctr" rtl="0">
              <a:lnSpc>
                <a:spcPct val="108000"/>
              </a:lnSpc>
            </a:pPr>
            <a:r>
              <a:rPr lang="en-US" sz="20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Franklin Gothic Medium" panose="020B0603020102020204" pitchFamily="34" charset="0"/>
              </a:rPr>
              <a:t>In</a:t>
            </a:r>
            <a:endParaRPr lang="en-IN" sz="2000" dirty="0">
              <a:solidFill>
                <a:schemeClr val="accent5">
                  <a:lumMod val="60000"/>
                  <a:lumOff val="40000"/>
                </a:schemeClr>
              </a:solidFill>
              <a:effectLst/>
              <a:latin typeface="Franklin Gothic Medium" panose="020B0603020102020204" pitchFamily="34" charset="0"/>
            </a:endParaRPr>
          </a:p>
          <a:p>
            <a:pPr algn="ctr" rtl="0">
              <a:lnSpc>
                <a:spcPct val="108000"/>
              </a:lnSpc>
            </a:pPr>
            <a:r>
              <a:rPr lang="en-US" sz="20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Franklin Gothic Medium" panose="020B0603020102020204" pitchFamily="34" charset="0"/>
              </a:rPr>
              <a:t>Artificial Intelligence &amp; </a:t>
            </a:r>
            <a:r>
              <a:rPr lang="en-IN" altLang="en-US" sz="20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Franklin Gothic Medium" panose="020B0603020102020204" pitchFamily="34" charset="0"/>
              </a:rPr>
              <a:t>Data Science</a:t>
            </a:r>
            <a:endParaRPr lang="en-IN" sz="2000" dirty="0">
              <a:solidFill>
                <a:schemeClr val="accent5">
                  <a:lumMod val="60000"/>
                  <a:lumOff val="40000"/>
                </a:schemeClr>
              </a:solidFill>
              <a:latin typeface="Franklin Gothic Medium" panose="020B0603020102020204" pitchFamily="34" charset="0"/>
            </a:endParaRPr>
          </a:p>
          <a:p>
            <a:pPr algn="ctr" rtl="0">
              <a:lnSpc>
                <a:spcPct val="108000"/>
              </a:lnSpc>
            </a:pPr>
            <a:r>
              <a:rPr lang="en-US" sz="20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Franklin Gothic Medium" panose="020B0603020102020204" pitchFamily="34" charset="0"/>
              </a:rPr>
              <a:t>Submitted by:</a:t>
            </a:r>
            <a:endParaRPr lang="en-IN" sz="2000" dirty="0">
              <a:solidFill>
                <a:schemeClr val="accent5">
                  <a:lumMod val="60000"/>
                  <a:lumOff val="40000"/>
                </a:schemeClr>
              </a:solidFill>
              <a:effectLst/>
              <a:latin typeface="Franklin Gothic Medium" panose="020B0603020102020204" pitchFamily="34" charset="0"/>
            </a:endParaRPr>
          </a:p>
          <a:p>
            <a:pPr algn="ctr" rtl="0">
              <a:lnSpc>
                <a:spcPct val="108000"/>
              </a:lnSpc>
            </a:pPr>
            <a:r>
              <a:rPr lang="en-IN" sz="20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Franklin Gothic Medium" panose="020B0603020102020204" pitchFamily="34" charset="0"/>
              </a:rPr>
              <a:t>Vegi</a:t>
            </a:r>
            <a:r>
              <a:rPr lang="en-IN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Franklin Gothic Medium" panose="020B0603020102020204" pitchFamily="34" charset="0"/>
              </a:rPr>
              <a:t> </a:t>
            </a:r>
            <a:r>
              <a:rPr lang="en-IN" sz="20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Franklin Gothic Medium" panose="020B0603020102020204" pitchFamily="34" charset="0"/>
              </a:rPr>
              <a:t>Prabhas</a:t>
            </a:r>
            <a:endParaRPr lang="en-IN" sz="2000" dirty="0">
              <a:solidFill>
                <a:schemeClr val="accent5">
                  <a:lumMod val="60000"/>
                  <a:lumOff val="40000"/>
                </a:schemeClr>
              </a:solidFill>
              <a:effectLst/>
              <a:latin typeface="Franklin Gothic Medium" panose="020B0603020102020204" pitchFamily="34" charset="0"/>
            </a:endParaRPr>
          </a:p>
          <a:p>
            <a:pPr algn="ctr">
              <a:lnSpc>
                <a:spcPct val="108000"/>
              </a:lnSpc>
            </a:pP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Franklin Gothic Medium" panose="020B0603020102020204" pitchFamily="34" charset="0"/>
              </a:rPr>
              <a:t>(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Franklin Gothic Medium" panose="020B0603020102020204" pitchFamily="34" charset="0"/>
              </a:rPr>
              <a:t>23H45A4507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Franklin Gothic Medium" panose="020B0603020102020204" pitchFamily="34" charset="0"/>
              </a:rPr>
              <a:t>)</a:t>
            </a:r>
            <a:endParaRPr lang="en-IN" sz="2000" dirty="0">
              <a:solidFill>
                <a:schemeClr val="accent5">
                  <a:lumMod val="60000"/>
                  <a:lumOff val="40000"/>
                </a:schemeClr>
              </a:solidFill>
              <a:effectLst/>
              <a:latin typeface="Franklin Gothic Medium" panose="020B0603020102020204" pitchFamily="34" charset="0"/>
            </a:endParaRPr>
          </a:p>
          <a:p>
            <a:pPr algn="l" rtl="0">
              <a:lnSpc>
                <a:spcPct val="108000"/>
              </a:lnSpc>
            </a:pPr>
            <a:r>
              <a:rPr lang="en-US" sz="2000" dirty="0">
                <a:effectLst/>
              </a:rPr>
              <a:t/>
            </a:r>
            <a:br>
              <a:rPr lang="en-US" sz="2000" dirty="0">
                <a:effectLst/>
              </a:rPr>
            </a:br>
            <a:r>
              <a:rPr lang="en-US" sz="3200" dirty="0">
                <a:effectLst/>
              </a:rPr>
              <a:t/>
            </a:r>
            <a:br>
              <a:rPr lang="en-US" sz="3200" dirty="0">
                <a:effectLst/>
              </a:rPr>
            </a:br>
            <a:endParaRPr lang="en-US" sz="3200" dirty="0">
              <a:effectLst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2930" y="2961281"/>
            <a:ext cx="2109018" cy="1738538"/>
          </a:xfrm>
          <a:prstGeom prst="rect">
            <a:avLst/>
          </a:prstGeom>
        </p:spPr>
      </p:pic>
      <p:sp>
        <p:nvSpPr>
          <p:cNvPr id="8" name="TextBox 6"/>
          <p:cNvSpPr txBox="1"/>
          <p:nvPr/>
        </p:nvSpPr>
        <p:spPr>
          <a:xfrm>
            <a:off x="2772115" y="4749304"/>
            <a:ext cx="8855612" cy="4006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>
              <a:lnSpc>
                <a:spcPct val="108000"/>
              </a:lnSpc>
            </a:pPr>
            <a:r>
              <a:rPr lang="en-US" sz="2000" dirty="0">
                <a:solidFill>
                  <a:srgbClr val="FFFF00"/>
                </a:solidFill>
                <a:latin typeface="Franklin Gothic Medium" panose="020B0603020102020204" pitchFamily="34" charset="0"/>
              </a:rPr>
              <a:t>DEPARTMENT OF</a:t>
            </a:r>
            <a:r>
              <a:rPr lang="en-US" sz="2000" dirty="0">
                <a:solidFill>
                  <a:srgbClr val="FFFF00"/>
                </a:solidFill>
                <a:effectLst/>
                <a:latin typeface="Franklin Gothic Medium" panose="020B0603020102020204" pitchFamily="34" charset="0"/>
              </a:rPr>
              <a:t> ARTIFICIAL INTELLIGENCE AND </a:t>
            </a:r>
            <a:r>
              <a:rPr lang="en-IN" altLang="en-US" sz="2000" dirty="0">
                <a:solidFill>
                  <a:srgbClr val="FFFF00"/>
                </a:solidFill>
                <a:effectLst/>
                <a:latin typeface="Franklin Gothic Medium" panose="020B0603020102020204" pitchFamily="34" charset="0"/>
              </a:rPr>
              <a:t>DATA SCIENCE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9174" y="5265174"/>
            <a:ext cx="8726129" cy="1624599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5005507" y="7076337"/>
            <a:ext cx="4572000" cy="37766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>
              <a:lnSpc>
                <a:spcPct val="108000"/>
              </a:lnSpc>
            </a:pPr>
            <a:r>
              <a:rPr lang="en-US" b="1" dirty="0">
                <a:solidFill>
                  <a:schemeClr val="bg1"/>
                </a:solidFill>
                <a:effectLst/>
              </a:rPr>
              <a:t>2024-2025</a:t>
            </a:r>
            <a:endParaRPr lang="en-IN" dirty="0">
              <a:solidFill>
                <a:schemeClr val="bg1"/>
              </a:solidFill>
              <a:effectLst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2650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763" y="1469581"/>
            <a:ext cx="57303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Introduction to Java</a:t>
            </a:r>
            <a:endParaRPr lang="en-US" sz="4450" dirty="0">
              <a:latin typeface="Franklin Gothic Medium" panose="020B06030201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3825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Object-Oriented Programming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Java is built upon the principles of object-oriented programming (OOP), which emphasizes data encapsulation, inheritance, and polymorphism. OOP helps create reusable and maintainable code.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32928" y="3271361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Platform Independence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32928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Java's "Write Once, Run Anywhere" (WORA) principle allows code compiled on one platform to run seamlessly on others. This is achieved through the Java Virtual Machine (JVM).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72067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Robust and Secure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2067" y="385250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Java incorporates a strong type system, memory management, and security features to ensure robust and reliable applications.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3217"/>
            <a:ext cx="6236732" cy="1575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Core vs Advanced Java</a:t>
            </a:r>
            <a:endParaRPr lang="en-US" sz="4450" dirty="0">
              <a:latin typeface="Franklin Gothic Medium" panose="020B06030201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3078480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>
              <a:latin typeface="Franklin Gothic Medium" panose="020B06030201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20604" y="33052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Core Java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0604" y="3795713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The foundation of Java, encompassing basic syntax, data types, operators, control flow, classes, objects, and fundamental libraries.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685467" y="3078480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>
              <a:latin typeface="Franklin Gothic Medium" panose="020B06030201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912281" y="33052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Advanced Java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912281" y="3795713"/>
            <a:ext cx="321123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Expands upon core concepts, delving into more complex topics like multithreading, network programming, database connectivity, and web development.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397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Core Java</a:t>
            </a:r>
            <a:endParaRPr lang="en-US" sz="4450" b="1" dirty="0">
              <a:latin typeface="Franklin Gothic Medium" panose="020B06030201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2588062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>
              <a:latin typeface="Franklin Gothic Medium" panose="020B06030201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903839" y="2538299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Data Types &amp; Variables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903839" y="3432810"/>
            <a:ext cx="304121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Understanding the different data types and how to declare and use variables is crucial in any programming language.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0171867" y="2588062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>
              <a:latin typeface="Franklin Gothic Medium" panose="020B06030201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795516" y="25880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Control Flow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795516" y="3078480"/>
            <a:ext cx="304121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Control flow statements, like if-else, for loops, and while loops, are essential for managing the execution flow of your code.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280190" y="5729288"/>
            <a:ext cx="396835" cy="396835"/>
          </a:xfrm>
          <a:prstGeom prst="roundRect">
            <a:avLst>
              <a:gd name="adj" fmla="val 8574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>
              <a:latin typeface="Franklin Gothic Medium" panose="020B06030201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903839" y="5729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Classes and Objects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903839" y="6219706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Learning how to create classes and objects is fundamental to OOP and forms the basis for structuring your applications.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14543" y="3372501"/>
            <a:ext cx="5823677" cy="1218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Advanced  Java</a:t>
            </a:r>
            <a:endParaRPr lang="en-US" sz="4450" dirty="0">
              <a:latin typeface="Franklin Gothic Medium" panose="020B0603020102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8891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5580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Multithreading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93790" y="5973128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Multithreading enables simultaneous execution of multiple tasks within a single program, enhancing performance and responsiveness.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468891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Network Programming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5254704" y="5935806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Java offers powerful libraries for establishing connections, sending and receiving data, and interacting with networks.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68891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482709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Database Connectivity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9715738" y="5973128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Java provides frameworks for connecting to various databases, allowing you to store and retrieve data efficiently.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1768"/>
            <a:ext cx="59532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			  Snake </a:t>
            </a:r>
            <a:r>
              <a:rPr lang="en-US" sz="4450" b="1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Game using Java</a:t>
            </a:r>
            <a:endParaRPr lang="en-US" sz="4450" b="1" dirty="0">
              <a:latin typeface="Franklin Gothic Medium" panose="020B06030201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74175"/>
            <a:ext cx="1134070" cy="18145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68022" y="2200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Game Design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268022" y="2691408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Planning the game's core logic: snake movement, food generation, collision detection.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788688"/>
            <a:ext cx="1134070" cy="18145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68022" y="40155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GUI Implementation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2268022" y="4505920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Constructing the game's visual interface (using Java Swing or JavaFX): game board, snake, and score display.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603200"/>
            <a:ext cx="1134070" cy="18145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68022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Gameplay Logic</a:t>
            </a:r>
            <a:endParaRPr lang="en-US" sz="2200" dirty="0">
              <a:latin typeface="Franklin Gothic Medium" panose="020B06030201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2268022" y="6320433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ranklin Gothic Medium" panose="020B0603020102020204" pitchFamily="34" charset="0"/>
                <a:ea typeface="Fira Sans" pitchFamily="34" charset="-122"/>
                <a:cs typeface="Fira Sans" pitchFamily="34" charset="-120"/>
              </a:rPr>
              <a:t>Implementing core game mechanics: user input handling, snake position updates, and collision management.</a:t>
            </a:r>
            <a:endParaRPr lang="en-US" sz="1750" dirty="0">
              <a:latin typeface="Franklin Gothic Medium" panose="020B06030201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anklin Gothic Medium" panose="020B06030201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62643" y="1771954"/>
            <a:ext cx="9908995" cy="49859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Java Programming</a:t>
            </a:r>
            <a:r>
              <a:rPr lang="en-GB" altLang="en-US" sz="2000" b="1" dirty="0" smtClean="0">
                <a:solidFill>
                  <a:srgbClr val="C8085A"/>
                </a:solidFill>
                <a:sym typeface="+mn-ea"/>
              </a:rPr>
              <a:t>  </a:t>
            </a:r>
            <a:r>
              <a:rPr lang="en-GB" altLang="en-US" dirty="0" smtClean="0">
                <a:solidFill>
                  <a:schemeClr val="bg1"/>
                </a:solidFill>
                <a:sym typeface="+mn-ea"/>
              </a:rPr>
              <a:t>Main </a:t>
            </a:r>
            <a:r>
              <a:rPr lang="en-GB" altLang="en-US" dirty="0">
                <a:solidFill>
                  <a:schemeClr val="bg1"/>
                </a:solidFill>
                <a:sym typeface="+mn-ea"/>
              </a:rPr>
              <a:t>programming language used for both backend and frontend logic.</a:t>
            </a:r>
          </a:p>
          <a:p>
            <a:pPr>
              <a:lnSpc>
                <a:spcPct val="150000"/>
              </a:lnSpc>
            </a:pPr>
            <a:r>
              <a:rPr lang="en-US" sz="220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IDE (Visual Studio Code)</a:t>
            </a:r>
            <a:r>
              <a:rPr lang="en-GB" altLang="en-US" sz="2200" dirty="0" smtClean="0">
                <a:sym typeface="+mn-ea"/>
              </a:rPr>
              <a:t> </a:t>
            </a:r>
            <a:r>
              <a:rPr lang="en-GB" altLang="en-US" dirty="0">
                <a:solidFill>
                  <a:schemeClr val="bg1"/>
                </a:solidFill>
                <a:sym typeface="+mn-ea"/>
              </a:rPr>
              <a:t>Tools used for coding, debugging, and managing the project.</a:t>
            </a:r>
            <a:endParaRPr lang="en-GB" alt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20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Swing </a:t>
            </a:r>
            <a:r>
              <a:rPr lang="en-US" dirty="0" smtClean="0">
                <a:solidFill>
                  <a:schemeClr val="bg1"/>
                </a:solidFill>
              </a:rPr>
              <a:t>for </a:t>
            </a:r>
            <a:r>
              <a:rPr lang="en-US" dirty="0">
                <a:solidFill>
                  <a:schemeClr val="bg1"/>
                </a:solidFill>
              </a:rPr>
              <a:t>creating the graphical user interface(GUI), used to render the game board, snake, and food. </a:t>
            </a:r>
            <a:endParaRPr lang="en-US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20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AWT</a:t>
            </a:r>
            <a:r>
              <a:rPr lang="en-GB" altLang="en-US" sz="2200" b="1" dirty="0" smtClean="0">
                <a:solidFill>
                  <a:srgbClr val="FF0000"/>
                </a:solidFill>
                <a:sym typeface="+mn-ea"/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>
                <a:solidFill>
                  <a:schemeClr val="bg1"/>
                </a:solidFill>
              </a:rPr>
              <a:t>Abstract Window Toolkit): for basic graphics and event handling. </a:t>
            </a:r>
            <a:endParaRPr lang="en-GB" alt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20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JavaFX </a:t>
            </a:r>
            <a:r>
              <a:rPr lang="en-GB" altLang="en-US" dirty="0" smtClean="0">
                <a:solidFill>
                  <a:schemeClr val="bg1"/>
                </a:solidFill>
                <a:sym typeface="+mn-ea"/>
              </a:rPr>
              <a:t>Used </a:t>
            </a:r>
            <a:r>
              <a:rPr lang="en-GB" altLang="en-US" dirty="0">
                <a:solidFill>
                  <a:schemeClr val="bg1"/>
                </a:solidFill>
                <a:sym typeface="+mn-ea"/>
              </a:rPr>
              <a:t>to build the graphical user interface (GUI) for the application.</a:t>
            </a:r>
            <a:endParaRPr lang="en-GB" alt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200" b="1" dirty="0" err="1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Git</a:t>
            </a:r>
            <a:r>
              <a:rPr lang="en-US" sz="220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/GitHub</a:t>
            </a:r>
            <a:r>
              <a:rPr lang="en-GB" altLang="en-US" sz="2200" dirty="0" smtClean="0">
                <a:sym typeface="+mn-ea"/>
              </a:rPr>
              <a:t> </a:t>
            </a:r>
            <a:r>
              <a:rPr lang="en-GB" altLang="en-US" dirty="0">
                <a:solidFill>
                  <a:schemeClr val="bg1"/>
                </a:solidFill>
                <a:sym typeface="+mn-ea"/>
              </a:rPr>
              <a:t>Version control system for managing project code and </a:t>
            </a:r>
            <a:r>
              <a:rPr lang="en-GB" altLang="en-US" dirty="0" smtClean="0">
                <a:solidFill>
                  <a:schemeClr val="bg1"/>
                </a:solidFill>
                <a:sym typeface="+mn-ea"/>
              </a:rPr>
              <a:t>collaboration.</a:t>
            </a:r>
          </a:p>
          <a:p>
            <a:pPr>
              <a:lnSpc>
                <a:spcPct val="150000"/>
              </a:lnSpc>
            </a:pPr>
            <a:r>
              <a:rPr lang="en-US" sz="220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Core Java Concepts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o Collections: Arrays or lists to manage the snake's body parts. 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</a:rPr>
              <a:t>	o </a:t>
            </a:r>
            <a:r>
              <a:rPr lang="en-US" dirty="0">
                <a:solidFill>
                  <a:schemeClr val="bg1"/>
                </a:solidFill>
              </a:rPr>
              <a:t>Multithreading: For handling real-time snake movement and game updates. </a:t>
            </a:r>
            <a:endParaRPr lang="en-US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</a:rPr>
              <a:t>	o </a:t>
            </a:r>
            <a:r>
              <a:rPr lang="en-US" dirty="0">
                <a:solidFill>
                  <a:schemeClr val="bg1"/>
                </a:solidFill>
              </a:rPr>
              <a:t>Event handling: For capturing user input (e.g., keyboard controls).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0418" y="697792"/>
            <a:ext cx="8072305" cy="760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5550"/>
              </a:lnSpc>
            </a:pPr>
            <a:r>
              <a:rPr lang="en-US" sz="420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Tools and technologies</a:t>
            </a:r>
            <a:endParaRPr lang="en-US" sz="4200" b="1" dirty="0">
              <a:latin typeface="Franklin Gothic Medium" panose="020B0603020102020204" pitchFamily="34" charset="0"/>
            </a:endParaRPr>
          </a:p>
        </p:txBody>
      </p:sp>
      <p:pic>
        <p:nvPicPr>
          <p:cNvPr id="10" name="Picture 9" descr="Java Png Clipart Transparent HQ PNG Download | FreePNGIm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516" y="147484"/>
            <a:ext cx="4488465" cy="736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420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Rectangle 2"/>
          <p:cNvSpPr/>
          <p:nvPr/>
        </p:nvSpPr>
        <p:spPr>
          <a:xfrm>
            <a:off x="0" y="7688424"/>
            <a:ext cx="14630399" cy="58471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721236" y="577987"/>
            <a:ext cx="8737395" cy="748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5550"/>
              </a:lnSpc>
            </a:pPr>
            <a:r>
              <a:rPr lang="en-US" sz="4100" b="1" dirty="0" smtClean="0">
                <a:solidFill>
                  <a:srgbClr val="F94CAF"/>
                </a:solidFill>
                <a:latin typeface="Franklin Gothic Medium" panose="020B0603020102020204" pitchFamily="34" charset="0"/>
                <a:ea typeface="Inconsolata Bold" pitchFamily="34" charset="-122"/>
                <a:cs typeface="Inconsolata Bold" pitchFamily="34" charset="-120"/>
              </a:rPr>
              <a:t>Advantages of developing this project</a:t>
            </a:r>
            <a:endParaRPr lang="en-US" sz="4100" b="1" dirty="0">
              <a:latin typeface="Franklin Gothic Medium" panose="020B06030201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3881" y="1771477"/>
            <a:ext cx="10320389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Franklin Gothic Medium" panose="020B0603020102020204" pitchFamily="34" charset="0"/>
              </a:rPr>
              <a:t>The </a:t>
            </a:r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uses of the Snake game in Java span educational, practical, and entertainment domains. </a:t>
            </a:r>
            <a:endParaRPr lang="en-US" dirty="0" smtClean="0">
              <a:solidFill>
                <a:schemeClr val="bg1"/>
              </a:solidFill>
              <a:latin typeface="Franklin Gothic Medium" panose="020B06030201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Learning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Programming Concepts</a:t>
            </a:r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: Helps beginners understand Java fundamentals such as loops, conditional statements, and OOP principles</a:t>
            </a:r>
            <a:r>
              <a:rPr lang="en-US" dirty="0" smtClean="0">
                <a:solidFill>
                  <a:schemeClr val="bg1"/>
                </a:solidFill>
                <a:latin typeface="Franklin Gothic Medium" panose="020B06030201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Hands-On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Practice: </a:t>
            </a:r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Introduces practical programming topics like event handling, GUI development, and game mechanics</a:t>
            </a:r>
            <a:r>
              <a:rPr lang="en-US" dirty="0" smtClean="0">
                <a:solidFill>
                  <a:schemeClr val="bg1"/>
                </a:solidFill>
                <a:latin typeface="Franklin Gothic Medium" panose="020B06030201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Thread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Management: </a:t>
            </a:r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Demonstrates how to manage threads for smooth game rendering and responsive </a:t>
            </a:r>
            <a:r>
              <a:rPr lang="en-US" dirty="0" smtClean="0">
                <a:solidFill>
                  <a:schemeClr val="bg1"/>
                </a:solidFill>
                <a:latin typeface="Franklin Gothic Medium" panose="020B0603020102020204" pitchFamily="34" charset="0"/>
              </a:rPr>
              <a:t>controls.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 Skill </a:t>
            </a:r>
            <a:r>
              <a:rPr lang="en-US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EnhancementAlgorithm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 Development: </a:t>
            </a:r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Involves implementing movement logic, collision detection, and dynamic game elements</a:t>
            </a:r>
            <a:r>
              <a:rPr lang="en-US" dirty="0" smtClean="0">
                <a:solidFill>
                  <a:schemeClr val="bg1"/>
                </a:solidFill>
                <a:latin typeface="Franklin Gothic Medium" panose="020B06030201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Graphics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Programming: </a:t>
            </a:r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Teaches how to use Java libraries like Swing or JavaFX for rendering shapes, images, and </a:t>
            </a:r>
            <a:r>
              <a:rPr lang="en-US" dirty="0" smtClean="0">
                <a:solidFill>
                  <a:schemeClr val="bg1"/>
                </a:solidFill>
                <a:latin typeface="Franklin Gothic Medium" panose="020B0603020102020204" pitchFamily="34" charset="0"/>
              </a:rPr>
              <a:t>animations.</a:t>
            </a:r>
            <a:endParaRPr lang="en-US" b="1" dirty="0">
              <a:latin typeface="Franklin Gothic Medium" panose="020B06030201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1996" y="0"/>
            <a:ext cx="4208403" cy="76884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624</Words>
  <Application>Microsoft Office PowerPoint</Application>
  <PresentationFormat>Custom</PresentationFormat>
  <Paragraphs>75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Arial</vt:lpstr>
      <vt:lpstr>Inconsolata Bold</vt:lpstr>
      <vt:lpstr>Franklin Gothic Heavy</vt:lpstr>
      <vt:lpstr>Franklin Gothic Medium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VEGI PRABHAS</cp:lastModifiedBy>
  <cp:revision>54</cp:revision>
  <dcterms:created xsi:type="dcterms:W3CDTF">2024-12-08T13:10:38Z</dcterms:created>
  <dcterms:modified xsi:type="dcterms:W3CDTF">2024-12-09T18:45:42Z</dcterms:modified>
</cp:coreProperties>
</file>